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1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3" y="5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D66E-1556-4DBE-B50F-65574743C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1C6E2-E799-4765-8D10-DE022A1DD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0EBDB-5CA0-4900-B449-43D965D2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D43F8-167F-453E-A1D3-875ECC4E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7A9A6-E859-458F-99E0-79AF6B6F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8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4765-78A4-4C93-BAA0-35D97656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B2638-E1DA-46FC-842A-1DFFBADF4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388C0-5D67-4AD5-A809-35BE1815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C032E-638D-415B-8218-40E1B87C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3AB0-0DDD-4AA3-B970-84DC95E58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7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821BB1-B21B-498D-A30A-576EE2758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0FABF-8BAC-4E6C-A3EC-6B837D750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A972E-4744-46ED-BC4A-48A17935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283CF-AEBB-492E-84D4-BC5F527B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6171-5663-4838-BD86-F9983436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4B55-1987-435A-A0B0-F86D70EF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7A2F-54D1-45FD-B2C0-A9BA2D473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DCA89-82C6-4AC6-A205-2516DC42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3B07D-3D0D-4270-B3B8-DD262A38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3EF58-C757-4F8A-AF7A-82593DF4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5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A298-2230-4E72-A29C-3AFEF93B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6838-1F42-4363-8CFA-BCF618F9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A8C73-57C2-4220-BDEA-C99E50F4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FCF8C-1F68-4AFB-80E1-6EDBEA4C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E6AA0-4117-41F0-AB44-039701084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8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D323-FDD4-4B8F-85A4-14154686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74DE-B9C9-4C83-B45B-6C8654B62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DB71E-2929-46E5-B8CE-5764338F8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06921-F6C3-41D5-A416-6D496AD2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4FAEB-CCA4-482A-952F-0585C23B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8DEB-BF94-4618-87E5-8B19E2AB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D07D-9D81-4969-8EEB-4524AE9B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91C18-619D-45BA-AC99-5BE4E549C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952A1-DA23-464C-9956-5B8A3C7C3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3E063-0279-4F29-BBF8-653C5CB40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1FA2A-5E5B-42E8-91FD-437B7EE8B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C92B5-CC59-4F73-9D4D-08BAD1556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4FAC0-4C05-4718-BD7F-F1E6ED2C3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415E8-74E4-4C7D-8483-C17D5C5F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7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E56A-0748-420F-A642-777B82F6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13D487-8EB1-4F57-BD1E-334426D3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CF4A1-B26B-484B-BE9B-AD27221D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4C9F4-A9BB-46DF-9097-374F3D23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5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FF799-E91A-41C9-B26A-4663208C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C6E8C-E9D8-478C-9103-262DA76F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DC4E-6DDA-43C8-8F02-1B02411B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27BA-DA0E-41E4-8C5A-171F198A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562B-8291-46F8-BBA2-27D587226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5EC46-5074-4899-AB70-8AE8A3F8F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9469-EF20-4865-8392-5681AAC5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7B5B1-1A46-4C85-97B7-46AF3B64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ABB78-60A5-49A0-A6EB-3A56DAC3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3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6000-9B30-43E9-AF83-6EB9A10A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E58F01-2D74-442D-99FF-856D49DA3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CE94C-D571-4593-A85B-AD29DCC54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A3F41-844D-42B9-BE67-A740F137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52563-DA95-4017-9D36-36AE6AD5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3DABA-A22D-4F61-A9C1-084F4ADD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7B409-AFB4-49E5-A03A-B2A3B68D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4393F-C8FB-46BB-957F-4BE406421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8BC68-AD81-470C-814A-DA4340AF4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AE3A9-2D57-41DA-ABA3-F9B333B70852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C5C9A-3993-4B6C-97EE-618A6209D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26B6-85C0-469A-BE08-F011DB253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C816-7104-4692-A663-E31950686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4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32A6-76A8-44A9-9DDA-B37EF6BFA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Pathology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34430-2394-4AE7-94C6-9C4F3B8AB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3930" y="3597069"/>
            <a:ext cx="6944139" cy="1655762"/>
          </a:xfrm>
        </p:spPr>
        <p:txBody>
          <a:bodyPr/>
          <a:lstStyle/>
          <a:p>
            <a:r>
              <a:rPr lang="en-US" dirty="0"/>
              <a:t>Group 43</a:t>
            </a:r>
          </a:p>
          <a:p>
            <a:r>
              <a:rPr lang="en-US" dirty="0"/>
              <a:t>Tristan de Blegiers, Jacob O'Quinn, Ryan Kendrick, Mike Evans, Stephen </a:t>
            </a:r>
            <a:r>
              <a:rPr lang="en-US" dirty="0" err="1"/>
              <a:t>Maldono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8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F6AB-D887-4DD3-B056-4EB9FF37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B70E2-0D54-4A5C-B909-655AFD1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0268" cy="4351338"/>
          </a:xfrm>
        </p:spPr>
        <p:txBody>
          <a:bodyPr/>
          <a:lstStyle/>
          <a:p>
            <a:r>
              <a:rPr lang="en-US" dirty="0"/>
              <a:t>All this information we return through different graphics is key to understanding what’s in the molecular tissue.</a:t>
            </a:r>
          </a:p>
          <a:p>
            <a:endParaRPr lang="en-US" dirty="0"/>
          </a:p>
          <a:p>
            <a:r>
              <a:rPr lang="en-US" dirty="0"/>
              <a:t>This information is key for drug development research companies</a:t>
            </a:r>
          </a:p>
        </p:txBody>
      </p:sp>
      <p:pic>
        <p:nvPicPr>
          <p:cNvPr id="1028" name="Picture 4" descr="Man Looking Through Microscope Images, Stock Photos &amp;amp; Vectors | Shutterstock">
            <a:extLst>
              <a:ext uri="{FF2B5EF4-FFF2-40B4-BE49-F238E27FC236}">
                <a16:creationId xmlns:a16="http://schemas.microsoft.com/office/drawing/2014/main" id="{90CDF9EB-1B65-4611-8040-2831CB389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4"/>
          <a:stretch/>
        </p:blipFill>
        <p:spPr bwMode="auto">
          <a:xfrm>
            <a:off x="7334250" y="1871021"/>
            <a:ext cx="4579964" cy="297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3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3B1B-B353-4012-99C4-022E6578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software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B3DE-28BD-4350-9C60-343054556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88057" cy="4351338"/>
          </a:xfrm>
        </p:spPr>
        <p:txBody>
          <a:bodyPr/>
          <a:lstStyle/>
          <a:p>
            <a:r>
              <a:rPr lang="en-US" dirty="0"/>
              <a:t>We are using a .NET C# environment.</a:t>
            </a:r>
          </a:p>
          <a:p>
            <a:r>
              <a:rPr lang="en-US" dirty="0"/>
              <a:t>The front end and back end interact using a MVVM pattern</a:t>
            </a:r>
          </a:p>
          <a:p>
            <a:r>
              <a:rPr lang="en-US" dirty="0"/>
              <a:t>(Model, View, </a:t>
            </a:r>
            <a:r>
              <a:rPr lang="en-US" dirty="0" err="1"/>
              <a:t>ViewModel</a:t>
            </a:r>
            <a:r>
              <a:rPr lang="en-US" dirty="0"/>
              <a:t>)</a:t>
            </a:r>
          </a:p>
        </p:txBody>
      </p:sp>
      <p:pic>
        <p:nvPicPr>
          <p:cNvPr id="2050" name="Picture 2" descr="GitHub - ahmedeltaher/MVVM-Kotlin-Android-Architecture: MVVM + Kotlin +  Retrofit2 + Hilt + Coroutines + Kotlin Flow + mockK + Espresso + Junit5">
            <a:extLst>
              <a:ext uri="{FF2B5EF4-FFF2-40B4-BE49-F238E27FC236}">
                <a16:creationId xmlns:a16="http://schemas.microsoft.com/office/drawing/2014/main" id="{E6B0A108-2287-4A8D-9FA5-D0DA85B67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6" y="4072973"/>
            <a:ext cx="7334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493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EBAA-E352-4DB5-B86E-EAEE93E5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software works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76300F-BA49-4607-A2C7-ADC864DAD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36" y="1828413"/>
            <a:ext cx="7474047" cy="469034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5CD7B9-D68D-4678-B912-51FABD1EAF83}"/>
              </a:ext>
            </a:extLst>
          </p:cNvPr>
          <p:cNvSpPr/>
          <p:nvPr/>
        </p:nvSpPr>
        <p:spPr>
          <a:xfrm>
            <a:off x="6206986" y="2116500"/>
            <a:ext cx="1419536" cy="948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6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D257-F4AD-43AA-B04A-5DA3FD9C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BD79-7C7F-4E02-B379-AC7B924C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</a:t>
            </a:r>
          </a:p>
          <a:p>
            <a:r>
              <a:rPr lang="en-US" dirty="0"/>
              <a:t>Project Manager – Tristan</a:t>
            </a:r>
          </a:p>
          <a:p>
            <a:r>
              <a:rPr lang="en-US" dirty="0"/>
              <a:t>Back End – Ryan and Stephen</a:t>
            </a:r>
          </a:p>
          <a:p>
            <a:r>
              <a:rPr lang="en-US" dirty="0"/>
              <a:t>Front End – Mike and Jacob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the project advances, roles will adapt to what needs to be done.</a:t>
            </a:r>
          </a:p>
        </p:txBody>
      </p:sp>
    </p:spTree>
    <p:extLst>
      <p:ext uri="{BB962C8B-B14F-4D97-AF65-F5344CB8AC3E}">
        <p14:creationId xmlns:p14="http://schemas.microsoft.com/office/powerpoint/2010/main" val="66125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8C3C-A327-468C-9712-2B85FF07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for your Final Design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57C2-4FD0-458F-9B47-49A88E34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6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83B3-D9EB-4EEA-8609-71DEAD23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B87C1-57D3-4931-B0F5-302B1DF44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F39B-FA6D-47A5-9ED5-EF828834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D005-74B6-4541-91AA-216FFC405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3381"/>
            <a:ext cx="5334000" cy="1431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of a computer software</a:t>
            </a:r>
          </a:p>
          <a:p>
            <a:pPr marL="0" indent="0">
              <a:buNone/>
            </a:pPr>
            <a:r>
              <a:rPr lang="en-US" dirty="0"/>
              <a:t>Analyze cells inside a molecular tissues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ED470-6A49-4E26-B3D6-D7BC2964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499" y="1331843"/>
            <a:ext cx="4675521" cy="41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8F02-249E-4A41-AF5E-B3061F1C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digital pathology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7FC9F-3F63-4D5D-BE5F-8A87BB5E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3940"/>
          </a:xfrm>
        </p:spPr>
        <p:txBody>
          <a:bodyPr>
            <a:normAutofit/>
          </a:bodyPr>
          <a:lstStyle/>
          <a:p>
            <a:r>
              <a:rPr lang="en-US" dirty="0"/>
              <a:t>Using a microscope to analyze tissues is slow.</a:t>
            </a:r>
          </a:p>
          <a:p>
            <a:endParaRPr lang="en-US" dirty="0"/>
          </a:p>
          <a:p>
            <a:r>
              <a:rPr lang="en-US" dirty="0"/>
              <a:t>Digital pathology is fast and returns a new scale of information</a:t>
            </a:r>
          </a:p>
          <a:p>
            <a:endParaRPr lang="en-US" dirty="0"/>
          </a:p>
          <a:p>
            <a:r>
              <a:rPr lang="en-US" dirty="0"/>
              <a:t>Analyzing tissues’ images requires lots of complex steps.</a:t>
            </a:r>
          </a:p>
          <a:p>
            <a:r>
              <a:rPr lang="en-US" dirty="0"/>
              <a:t>Limited software availability to help.</a:t>
            </a: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2566E644-59A4-41DF-AAE3-B03DDEB09F9B}"/>
              </a:ext>
            </a:extLst>
          </p:cNvPr>
          <p:cNvSpPr/>
          <p:nvPr/>
        </p:nvSpPr>
        <p:spPr>
          <a:xfrm rot="5400000">
            <a:off x="1088333" y="5118653"/>
            <a:ext cx="974038" cy="5665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FEC71-3518-4E69-8026-F9DE1E6DCE81}"/>
              </a:ext>
            </a:extLst>
          </p:cNvPr>
          <p:cNvSpPr txBox="1"/>
          <p:nvPr/>
        </p:nvSpPr>
        <p:spPr>
          <a:xfrm>
            <a:off x="1953037" y="5491369"/>
            <a:ext cx="3911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That’s where we come in!</a:t>
            </a:r>
          </a:p>
        </p:txBody>
      </p:sp>
    </p:spTree>
    <p:extLst>
      <p:ext uri="{BB962C8B-B14F-4D97-AF65-F5344CB8AC3E}">
        <p14:creationId xmlns:p14="http://schemas.microsoft.com/office/powerpoint/2010/main" val="412139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02B6-DA88-4356-ACF2-E79A0FE4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FEA028-774D-40BA-9911-729167C92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17" y="1228234"/>
            <a:ext cx="6989014" cy="4868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42C769-2B24-47E7-BFFE-7D1E87954A00}"/>
              </a:ext>
            </a:extLst>
          </p:cNvPr>
          <p:cNvSpPr txBox="1"/>
          <p:nvPr/>
        </p:nvSpPr>
        <p:spPr>
          <a:xfrm>
            <a:off x="541683" y="1868557"/>
            <a:ext cx="417443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loading the image in the software, we perform: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Cell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Cell targeting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Spatial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Cell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4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C6A2-0CCB-498E-BC3F-526FE95C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B68B4-8365-47F4-8F2F-36EF24633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4204" cy="4351338"/>
          </a:xfrm>
        </p:spPr>
        <p:txBody>
          <a:bodyPr/>
          <a:lstStyle/>
          <a:p>
            <a:r>
              <a:rPr lang="en-US" dirty="0"/>
              <a:t>These images are multi-channels, each channel representing a marker.</a:t>
            </a:r>
          </a:p>
          <a:p>
            <a:r>
              <a:rPr lang="en-US" dirty="0"/>
              <a:t>While the nucleus marker will help us locate the cell, the other markers will inform us on the cell’s phenotype.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EEBE5-5C3D-4AFE-8A02-C5A7FF75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659" y="209144"/>
            <a:ext cx="4697977" cy="6439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BC0E1D-0479-4F7D-8863-8D598A82F04F}"/>
              </a:ext>
            </a:extLst>
          </p:cNvPr>
          <p:cNvSpPr/>
          <p:nvPr/>
        </p:nvSpPr>
        <p:spPr>
          <a:xfrm>
            <a:off x="5629072" y="4695217"/>
            <a:ext cx="1491575" cy="18844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6557DD-59AE-4A71-A793-FB81817E15D5}"/>
              </a:ext>
            </a:extLst>
          </p:cNvPr>
          <p:cNvSpPr/>
          <p:nvPr/>
        </p:nvSpPr>
        <p:spPr>
          <a:xfrm>
            <a:off x="5749787" y="4895022"/>
            <a:ext cx="346213" cy="213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DFC99E-1CD5-4BBC-BEEB-40ECE9A3666F}"/>
              </a:ext>
            </a:extLst>
          </p:cNvPr>
          <p:cNvSpPr/>
          <p:nvPr/>
        </p:nvSpPr>
        <p:spPr>
          <a:xfrm>
            <a:off x="5749787" y="5321682"/>
            <a:ext cx="346213" cy="2136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906FF-3B42-4C08-9A6E-874CEBB13746}"/>
              </a:ext>
            </a:extLst>
          </p:cNvPr>
          <p:cNvSpPr/>
          <p:nvPr/>
        </p:nvSpPr>
        <p:spPr>
          <a:xfrm>
            <a:off x="5752272" y="5748342"/>
            <a:ext cx="346213" cy="2136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F3F45-6408-4541-9395-8C8F31363956}"/>
              </a:ext>
            </a:extLst>
          </p:cNvPr>
          <p:cNvSpPr/>
          <p:nvPr/>
        </p:nvSpPr>
        <p:spPr>
          <a:xfrm>
            <a:off x="5749787" y="6175002"/>
            <a:ext cx="346213" cy="213691"/>
          </a:xfrm>
          <a:prstGeom prst="rect">
            <a:avLst/>
          </a:prstGeom>
          <a:solidFill>
            <a:srgbClr val="E91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63095-48F6-4847-88C8-099E93E19E2D}"/>
              </a:ext>
            </a:extLst>
          </p:cNvPr>
          <p:cNvSpPr txBox="1"/>
          <p:nvPr/>
        </p:nvSpPr>
        <p:spPr>
          <a:xfrm>
            <a:off x="6146154" y="4817201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A654-51DF-4D77-A022-18C429D5CFE0}"/>
              </a:ext>
            </a:extLst>
          </p:cNvPr>
          <p:cNvSpPr txBox="1"/>
          <p:nvPr/>
        </p:nvSpPr>
        <p:spPr>
          <a:xfrm>
            <a:off x="6146154" y="5243861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294AD-011C-4A7A-9D94-CBC1F4652421}"/>
              </a:ext>
            </a:extLst>
          </p:cNvPr>
          <p:cNvSpPr txBox="1"/>
          <p:nvPr/>
        </p:nvSpPr>
        <p:spPr>
          <a:xfrm>
            <a:off x="6146154" y="5670521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IAPP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30BF9-0F7D-4B9A-8C34-7E91A4C0F781}"/>
              </a:ext>
            </a:extLst>
          </p:cNvPr>
          <p:cNvSpPr txBox="1"/>
          <p:nvPr/>
        </p:nvSpPr>
        <p:spPr>
          <a:xfrm>
            <a:off x="6148896" y="6097181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PCSK2</a:t>
            </a:r>
          </a:p>
        </p:txBody>
      </p:sp>
    </p:spTree>
    <p:extLst>
      <p:ext uri="{BB962C8B-B14F-4D97-AF65-F5344CB8AC3E}">
        <p14:creationId xmlns:p14="http://schemas.microsoft.com/office/powerpoint/2010/main" val="223997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23AD-2E04-4527-85B1-38ECDFEE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C5673-9EBB-495B-BF09-2A8F0CB17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2583" cy="4351338"/>
          </a:xfrm>
        </p:spPr>
        <p:txBody>
          <a:bodyPr/>
          <a:lstStyle/>
          <a:p>
            <a:r>
              <a:rPr lang="en-US" dirty="0"/>
              <a:t>Using an image segmentation algorithm, we detect each cell inside the tissue.</a:t>
            </a:r>
          </a:p>
          <a:p>
            <a:endParaRPr lang="en-US" dirty="0"/>
          </a:p>
          <a:p>
            <a:r>
              <a:rPr lang="en-US" dirty="0"/>
              <a:t>Each cell is then further looked into.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E5BE6-43BE-47B4-91ED-2B4D0126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017" y="888460"/>
            <a:ext cx="3220480" cy="332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581AC-4EF5-42F6-B02B-3F6B2E6D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828" y="3048000"/>
            <a:ext cx="3222683" cy="3326151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85F821AD-DEC1-4CF7-9EEC-48973FF0B1F7}"/>
              </a:ext>
            </a:extLst>
          </p:cNvPr>
          <p:cNvSpPr/>
          <p:nvPr/>
        </p:nvSpPr>
        <p:spPr>
          <a:xfrm rot="5400000">
            <a:off x="7152854" y="4460624"/>
            <a:ext cx="830094" cy="7717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73D2-AF65-4741-B652-914CC7BA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Targeting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56654-57B2-40CC-A201-0F3CF2D3E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8526" cy="4351338"/>
          </a:xfrm>
        </p:spPr>
        <p:txBody>
          <a:bodyPr/>
          <a:lstStyle/>
          <a:p>
            <a:r>
              <a:rPr lang="en-US" dirty="0"/>
              <a:t>Proceeds by looking at the intensity of each marker present in the cell’s area</a:t>
            </a:r>
          </a:p>
          <a:p>
            <a:endParaRPr lang="en-US" dirty="0"/>
          </a:p>
          <a:p>
            <a:r>
              <a:rPr lang="en-US" dirty="0"/>
              <a:t>Uses this information to find each cell’s phenotype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7AE4E-EC20-4749-ADB3-940F6DA9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937291" y="1053846"/>
            <a:ext cx="3512022" cy="3144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99182-A068-40A6-A2E2-760EAC19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49564" y="3192053"/>
            <a:ext cx="3512021" cy="3147037"/>
          </a:xfrm>
          <a:prstGeom prst="rect">
            <a:avLst/>
          </a:prstGeom>
        </p:spPr>
      </p:pic>
      <p:sp>
        <p:nvSpPr>
          <p:cNvPr id="8" name="Arrow: Bent-Up 7">
            <a:extLst>
              <a:ext uri="{FF2B5EF4-FFF2-40B4-BE49-F238E27FC236}">
                <a16:creationId xmlns:a16="http://schemas.microsoft.com/office/drawing/2014/main" id="{C48E40D9-A1CE-4B45-9834-738E796201E0}"/>
              </a:ext>
            </a:extLst>
          </p:cNvPr>
          <p:cNvSpPr/>
          <p:nvPr/>
        </p:nvSpPr>
        <p:spPr>
          <a:xfrm rot="5400000">
            <a:off x="5928088" y="4501188"/>
            <a:ext cx="830094" cy="7717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549D1D-24FD-4F91-A4F3-EA2036C4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726" y="3192053"/>
            <a:ext cx="1456148" cy="19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0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2C01-C1B7-4129-A870-31C45307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77C4CF-DBF0-489D-AE15-08DE52BCD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9561" cy="4351338"/>
          </a:xfrm>
        </p:spPr>
        <p:txBody>
          <a:bodyPr/>
          <a:lstStyle/>
          <a:p>
            <a:r>
              <a:rPr lang="en-US" dirty="0"/>
              <a:t>Studies how phenotypes are distributed around the tissue</a:t>
            </a:r>
          </a:p>
          <a:p>
            <a:r>
              <a:rPr lang="en-US" dirty="0"/>
              <a:t>how different phenotypes interact with each other’s.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D74F65-E84B-4FB3-8C2C-420071E7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547" y="3232564"/>
            <a:ext cx="6217879" cy="35036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23F1ED-2A0A-4C92-AF84-9936C723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15" y="82136"/>
            <a:ext cx="3401142" cy="30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0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2C93-0098-4E71-A3B5-36C2D40E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16EC9-A000-425A-BC71-F0325E5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2948" cy="4351338"/>
          </a:xfrm>
        </p:spPr>
        <p:txBody>
          <a:bodyPr/>
          <a:lstStyle/>
          <a:p>
            <a:r>
              <a:rPr lang="en-US" dirty="0"/>
              <a:t>Alternative to Cell Targeting</a:t>
            </a:r>
          </a:p>
          <a:p>
            <a:r>
              <a:rPr lang="en-US" dirty="0"/>
              <a:t>Uses an unsupervised machine learning algorithm to clusters cells.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7896F-7419-4869-9590-744E9C57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363" y="511865"/>
            <a:ext cx="7372637" cy="63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4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334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Digital Pathology Software</vt:lpstr>
      <vt:lpstr>Goal</vt:lpstr>
      <vt:lpstr>Why a digital pathology software</vt:lpstr>
      <vt:lpstr>How does it work</vt:lpstr>
      <vt:lpstr>Understanding the image</vt:lpstr>
      <vt:lpstr>Cell Detection</vt:lpstr>
      <vt:lpstr>Cell Targeting</vt:lpstr>
      <vt:lpstr>Spatial Analysis</vt:lpstr>
      <vt:lpstr>Cell clustering</vt:lpstr>
      <vt:lpstr>Project impacts</vt:lpstr>
      <vt:lpstr>How the software works</vt:lpstr>
      <vt:lpstr>How the software works</vt:lpstr>
      <vt:lpstr>Roles</vt:lpstr>
      <vt:lpstr>Table of Contents for your Final Design Documentation</vt:lpstr>
      <vt:lpstr>Project Milestones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Pathology Software</dc:title>
  <dc:creator>tristan de blegiers</dc:creator>
  <cp:lastModifiedBy>tristan de blegiers</cp:lastModifiedBy>
  <cp:revision>2</cp:revision>
  <dcterms:created xsi:type="dcterms:W3CDTF">2021-10-16T19:13:52Z</dcterms:created>
  <dcterms:modified xsi:type="dcterms:W3CDTF">2021-10-16T21:58:27Z</dcterms:modified>
</cp:coreProperties>
</file>